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340" r:id="rId5"/>
    <p:sldId id="336" r:id="rId6"/>
    <p:sldId id="337" r:id="rId7"/>
    <p:sldId id="339" r:id="rId8"/>
    <p:sldId id="265" r:id="rId9"/>
    <p:sldId id="322" r:id="rId10"/>
    <p:sldId id="323" r:id="rId11"/>
    <p:sldId id="324" r:id="rId12"/>
    <p:sldId id="321" r:id="rId13"/>
    <p:sldId id="325" r:id="rId14"/>
    <p:sldId id="341" r:id="rId15"/>
    <p:sldId id="327" r:id="rId16"/>
    <p:sldId id="326" r:id="rId17"/>
    <p:sldId id="329" r:id="rId18"/>
    <p:sldId id="330" r:id="rId19"/>
    <p:sldId id="332" r:id="rId20"/>
    <p:sldId id="333" r:id="rId21"/>
    <p:sldId id="334" r:id="rId22"/>
    <p:sldId id="335" r:id="rId23"/>
    <p:sldId id="290" r:id="rId24"/>
    <p:sldId id="344" r:id="rId25"/>
    <p:sldId id="342" r:id="rId26"/>
    <p:sldId id="343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DA42-AB65-4522-9153-3353A47ED10D}" type="datetimeFigureOut">
              <a:rPr lang="it-IT" smtClean="0"/>
              <a:pPr/>
              <a:t>23/01/2018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4771-3114-416E-B99D-074031D21AC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DA42-AB65-4522-9153-3353A47ED10D}" type="datetimeFigureOut">
              <a:rPr lang="it-IT" smtClean="0"/>
              <a:pPr/>
              <a:t>23/01/2018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4771-3114-416E-B99D-074031D21A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DA42-AB65-4522-9153-3353A47ED10D}" type="datetimeFigureOut">
              <a:rPr lang="it-IT" smtClean="0"/>
              <a:pPr/>
              <a:t>23/01/2018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4771-3114-416E-B99D-074031D21A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o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DA42-AB65-4522-9153-3353A47ED10D}" type="datetimeFigureOut">
              <a:rPr lang="it-IT" smtClean="0"/>
              <a:pPr/>
              <a:t>23/01/2018</a:t>
            </a:fld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C704771-3114-416E-B99D-074031D21A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7" name="Segnaposto contenut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DA42-AB65-4522-9153-3353A47ED10D}" type="datetimeFigureOut">
              <a:rPr lang="it-IT" smtClean="0"/>
              <a:pPr/>
              <a:t>23/01/2018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C704771-3114-416E-B99D-074031D21A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DA42-AB65-4522-9153-3353A47ED10D}" type="datetimeFigureOut">
              <a:rPr lang="it-IT" smtClean="0"/>
              <a:pPr/>
              <a:t>23/01/2018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4771-3114-416E-B99D-074031D21AC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DA42-AB65-4522-9153-3353A47ED10D}" type="datetimeFigureOut">
              <a:rPr lang="it-IT" smtClean="0"/>
              <a:pPr/>
              <a:t>23/01/2018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4771-3114-416E-B99D-074031D21A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8" name="Segnaposto contenut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DA42-AB65-4522-9153-3353A47ED10D}" type="datetimeFigureOut">
              <a:rPr lang="it-IT" smtClean="0"/>
              <a:pPr/>
              <a:t>23/01/2018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C704771-3114-416E-B99D-074031D21AC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DA42-AB65-4522-9153-3353A47ED10D}" type="datetimeFigureOut">
              <a:rPr lang="it-IT" smtClean="0"/>
              <a:pPr/>
              <a:t>23/01/2018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4771-3114-416E-B99D-074031D21A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DA42-AB65-4522-9153-3353A47ED10D}" type="datetimeFigureOut">
              <a:rPr lang="it-IT" smtClean="0"/>
              <a:pPr/>
              <a:t>23/01/2018</a:t>
            </a:fld>
            <a:endParaRPr lang="it-IT"/>
          </a:p>
        </p:txBody>
      </p:sp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4771-3114-416E-B99D-074031D21A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DA42-AB65-4522-9153-3353A47ED10D}" type="datetimeFigureOut">
              <a:rPr lang="it-IT" smtClean="0"/>
              <a:pPr/>
              <a:t>23/01/2018</a:t>
            </a:fld>
            <a:endParaRPr lang="it-IT"/>
          </a:p>
        </p:txBody>
      </p:sp>
      <p:sp>
        <p:nvSpPr>
          <p:cNvPr id="29" name="Segnaposto piè di pagin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4771-3114-416E-B99D-074031D21A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DA42-AB65-4522-9153-3353A47ED10D}" type="datetimeFigureOut">
              <a:rPr lang="it-IT" smtClean="0"/>
              <a:pPr/>
              <a:t>23/01/2018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4771-3114-416E-B99D-074031D21A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DA42-AB65-4522-9153-3353A47ED10D}" type="datetimeFigureOut">
              <a:rPr lang="it-IT" smtClean="0"/>
              <a:pPr/>
              <a:t>23/01/2018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4771-3114-416E-B99D-074031D21AC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DA42-AB65-4522-9153-3353A47ED10D}" type="datetimeFigureOut">
              <a:rPr lang="it-IT" smtClean="0"/>
              <a:pPr/>
              <a:t>23/01/2018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4771-3114-416E-B99D-074031D21A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DA42-AB65-4522-9153-3353A47ED10D}" type="datetimeFigureOut">
              <a:rPr lang="it-IT" smtClean="0"/>
              <a:pPr/>
              <a:t>23/01/2018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4771-3114-416E-B99D-074031D21A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DA42-AB65-4522-9153-3353A47ED10D}" type="datetimeFigureOut">
              <a:rPr lang="it-IT" smtClean="0"/>
              <a:pPr/>
              <a:t>23/01/2018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4771-3114-416E-B99D-074031D21A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DA42-AB65-4522-9153-3353A47ED10D}" type="datetimeFigureOut">
              <a:rPr lang="it-IT" smtClean="0"/>
              <a:pPr/>
              <a:t>23/01/2018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4771-3114-416E-B99D-074031D21A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DA42-AB65-4522-9153-3353A47ED10D}" type="datetimeFigureOut">
              <a:rPr lang="it-IT" smtClean="0"/>
              <a:pPr/>
              <a:t>23/01/2018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4771-3114-416E-B99D-074031D21A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DA42-AB65-4522-9153-3353A47ED10D}" type="datetimeFigureOut">
              <a:rPr lang="it-IT" smtClean="0"/>
              <a:pPr/>
              <a:t>23/01/2018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4771-3114-416E-B99D-074031D21A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DA42-AB65-4522-9153-3353A47ED10D}" type="datetimeFigureOut">
              <a:rPr lang="it-IT" smtClean="0"/>
              <a:pPr/>
              <a:t>23/01/2018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4771-3114-416E-B99D-074031D21A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DA42-AB65-4522-9153-3353A47ED10D}" type="datetimeFigureOut">
              <a:rPr lang="it-IT" smtClean="0"/>
              <a:pPr/>
              <a:t>23/01/2018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4771-3114-416E-B99D-074031D21A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DA42-AB65-4522-9153-3353A47ED10D}" type="datetimeFigureOut">
              <a:rPr lang="it-IT" smtClean="0"/>
              <a:pPr/>
              <a:t>23/01/2018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4771-3114-416E-B99D-074031D21A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DA42-AB65-4522-9153-3353A47ED10D}" type="datetimeFigureOut">
              <a:rPr lang="it-IT" smtClean="0"/>
              <a:pPr/>
              <a:t>23/01/2018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C704771-3114-416E-B99D-074031D21A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DA42-AB65-4522-9153-3353A47ED10D}" type="datetimeFigureOut">
              <a:rPr lang="it-IT" smtClean="0"/>
              <a:pPr/>
              <a:t>23/01/2018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4771-3114-416E-B99D-074031D21A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DA42-AB65-4522-9153-3353A47ED10D}" type="datetimeFigureOut">
              <a:rPr lang="it-IT" smtClean="0"/>
              <a:pPr/>
              <a:t>23/01/2018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704771-3114-416E-B99D-074031D21AC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DA42-AB65-4522-9153-3353A47ED10D}" type="datetimeFigureOut">
              <a:rPr lang="it-IT" smtClean="0"/>
              <a:pPr/>
              <a:t>23/01/2018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4771-3114-416E-B99D-074031D21A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DA42-AB65-4522-9153-3353A47ED10D}" type="datetimeFigureOut">
              <a:rPr lang="it-IT" smtClean="0"/>
              <a:pPr/>
              <a:t>23/01/2018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4771-3114-416E-B99D-074031D21A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15DA42-AB65-4522-9153-3353A47ED10D}" type="datetimeFigureOut">
              <a:rPr lang="it-IT" smtClean="0"/>
              <a:pPr/>
              <a:t>23/01/2018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704771-3114-416E-B99D-074031D21AC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ttangol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ttangol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ttangol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ttangol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56" name="Rettangol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ttangol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ttangol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ttangol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15DA42-AB65-4522-9153-3353A47ED10D}" type="datetimeFigureOut">
              <a:rPr lang="it-IT" smtClean="0"/>
              <a:pPr/>
              <a:t>23/01/2018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704771-3114-416E-B99D-074031D21A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igura a mano libera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igura a mano libera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igura a mano libera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igura a mano libera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igura a mano libera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igura a mano libera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igura a mano libera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igura a mano libera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igura a mano libera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igura a mano libera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igura a mano libera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igura a mano libera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igura a mano libera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igura a mano libera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igura a mano libera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15DA42-AB65-4522-9153-3353A47ED10D}" type="datetimeFigureOut">
              <a:rPr lang="it-IT" smtClean="0"/>
              <a:pPr/>
              <a:t>23/01/2018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704771-3114-416E-B99D-074031D21AC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ttangol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ttangol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tangol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15DA42-AB65-4522-9153-3353A47ED10D}" type="datetimeFigureOut">
              <a:rPr lang="it-IT" smtClean="0"/>
              <a:pPr/>
              <a:t>23/01/2018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704771-3114-416E-B99D-074031D21A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15DA42-AB65-4522-9153-3353A47ED10D}" type="datetimeFigureOut">
              <a:rPr lang="it-IT" smtClean="0"/>
              <a:pPr/>
              <a:t>23/01/2018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704771-3114-416E-B99D-074031D21AC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ttangol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ttangol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ttangol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ttangol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ttangol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ttangol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ttangol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15DA42-AB65-4522-9153-3353A47ED10D}" type="datetimeFigureOut">
              <a:rPr lang="it-IT" smtClean="0"/>
              <a:pPr/>
              <a:t>23/01/2018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704771-3114-416E-B99D-074031D21A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DA42-AB65-4522-9153-3353A47ED10D}" type="datetimeFigureOut">
              <a:rPr lang="it-IT" smtClean="0"/>
              <a:pPr/>
              <a:t>23/01/2018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4771-3114-416E-B99D-074031D21A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15DA42-AB65-4522-9153-3353A47ED10D}" type="datetimeFigureOut">
              <a:rPr lang="it-IT" smtClean="0"/>
              <a:pPr/>
              <a:t>23/01/2018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704771-3114-416E-B99D-074031D21A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15DA42-AB65-4522-9153-3353A47ED10D}" type="datetimeFigureOut">
              <a:rPr lang="it-IT" smtClean="0"/>
              <a:pPr/>
              <a:t>23/01/2018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704771-3114-416E-B99D-074031D21A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nettore 1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o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nettore 1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grpSp>
        <p:nvGrpSpPr>
          <p:cNvPr id="14" name="Gruppo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nettore 1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o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nettore 1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D515DA42-AB65-4522-9153-3353A47ED10D}" type="datetimeFigureOut">
              <a:rPr lang="it-IT" smtClean="0"/>
              <a:pPr/>
              <a:t>23/01/2018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C704771-3114-416E-B99D-074031D21A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15DA42-AB65-4522-9153-3353A47ED10D}" type="datetimeFigureOut">
              <a:rPr lang="it-IT" smtClean="0"/>
              <a:pPr/>
              <a:t>23/01/2018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704771-3114-416E-B99D-074031D21A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15DA42-AB65-4522-9153-3353A47ED10D}" type="datetimeFigureOut">
              <a:rPr lang="it-IT" smtClean="0"/>
              <a:pPr/>
              <a:t>23/01/2018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704771-3114-416E-B99D-074031D21A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DA42-AB65-4522-9153-3353A47ED10D}" type="datetimeFigureOut">
              <a:rPr lang="it-IT" smtClean="0"/>
              <a:pPr/>
              <a:t>23/01/2018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4771-3114-416E-B99D-074031D21A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DA42-AB65-4522-9153-3353A47ED10D}" type="datetimeFigureOut">
              <a:rPr lang="it-IT" smtClean="0"/>
              <a:pPr/>
              <a:t>23/01/2018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4771-3114-416E-B99D-074031D21A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DA42-AB65-4522-9153-3353A47ED10D}" type="datetimeFigureOut">
              <a:rPr lang="it-IT" smtClean="0"/>
              <a:pPr/>
              <a:t>23/01/2018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4771-3114-416E-B99D-074031D21A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DA42-AB65-4522-9153-3353A47ED10D}" type="datetimeFigureOut">
              <a:rPr lang="it-IT" smtClean="0"/>
              <a:pPr/>
              <a:t>23/01/2018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4771-3114-416E-B99D-074031D21A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it-IT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Fare clic sull'icona per inserire un'immagine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DA42-AB65-4522-9153-3353A47ED10D}" type="datetimeFigureOut">
              <a:rPr lang="it-IT" smtClean="0"/>
              <a:pPr/>
              <a:t>23/01/2018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4771-3114-416E-B99D-074031D21A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515DA42-AB65-4522-9153-3353A47ED10D}" type="datetimeFigureOut">
              <a:rPr lang="it-IT" smtClean="0"/>
              <a:pPr/>
              <a:t>23/01/2018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C704771-3114-416E-B99D-074031D21AC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15DA42-AB65-4522-9153-3353A47ED10D}" type="datetimeFigureOut">
              <a:rPr lang="it-IT" smtClean="0"/>
              <a:pPr/>
              <a:t>23/01/2018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C704771-3114-416E-B99D-074031D21AC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tito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15DA42-AB65-4522-9153-3353A47ED10D}" type="datetimeFigureOut">
              <a:rPr lang="it-IT" smtClean="0"/>
              <a:pPr/>
              <a:t>23/01/2018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704771-3114-416E-B99D-074031D21AC7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tangol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ttangol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ttangol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ttangol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515DA42-AB65-4522-9153-3353A47ED10D}" type="datetimeFigureOut">
              <a:rPr lang="it-IT" smtClean="0"/>
              <a:pPr/>
              <a:t>23/01/2018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C704771-3114-416E-B99D-074031D21AC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395536" y="548680"/>
            <a:ext cx="8424936" cy="5904656"/>
          </a:xfrm>
          <a:solidFill>
            <a:srgbClr val="FFCC99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smtClean="0">
                <a:solidFill>
                  <a:srgbClr val="252525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L'Italia </a:t>
            </a:r>
            <a:r>
              <a:rPr lang="it-IT" dirty="0">
                <a:solidFill>
                  <a:srgbClr val="252525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ha una proporzione di laureati e diplomati dell'istruzione terziaria minore di altri Paesi e i dati mostrano che i laureati che da noi mancano sono soprattutto nelle discipline scientifiche ed </a:t>
            </a:r>
            <a:r>
              <a:rPr lang="it-IT" dirty="0" smtClean="0">
                <a:solidFill>
                  <a:srgbClr val="252525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economiche.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252525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252525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Il </a:t>
            </a:r>
            <a:r>
              <a:rPr lang="it-IT" dirty="0">
                <a:solidFill>
                  <a:srgbClr val="252525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trend si rafforza per i giovani (25/34 anni) che in 39 casi su cento sono in possesso di un titolo di area umanistica. </a:t>
            </a:r>
            <a:endParaRPr lang="it-IT" dirty="0" smtClean="0">
              <a:solidFill>
                <a:srgbClr val="252525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it-IT" dirty="0" smtClean="0">
              <a:solidFill>
                <a:srgbClr val="252525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t-IT" dirty="0" smtClean="0">
                <a:solidFill>
                  <a:srgbClr val="252525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Sono </a:t>
            </a:r>
            <a:r>
              <a:rPr lang="it-IT" dirty="0">
                <a:solidFill>
                  <a:srgbClr val="252525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invece pochi (il 25 per cento contro il 37 per cento della Germania e il 29 per cento del Regno Unito) i giovani che escono dai dipartimenti più appetiti dal mercato: Scienze, Tecnologia, Ingegneria e </a:t>
            </a:r>
            <a:r>
              <a:rPr lang="it-IT" dirty="0" smtClean="0">
                <a:solidFill>
                  <a:srgbClr val="252525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Matematica</a:t>
            </a:r>
            <a:r>
              <a:rPr lang="it-IT" dirty="0" smtClean="0">
                <a:solidFill>
                  <a:srgbClr val="252525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24475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8880"/>
            <a:ext cx="8460432" cy="398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8460432" cy="175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2060848"/>
            <a:ext cx="9396536" cy="2232248"/>
          </a:xfrm>
        </p:spPr>
        <p:txBody>
          <a:bodyPr>
            <a:normAutofit/>
          </a:bodyPr>
          <a:lstStyle/>
          <a:p>
            <a:endParaRPr lang="it-IT" sz="6000" b="1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-1016" y="116632"/>
            <a:ext cx="914501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endParaRPr lang="it-IT" sz="6000" dirty="0">
              <a:solidFill>
                <a:prstClr val="black"/>
              </a:solidFill>
            </a:endParaRPr>
          </a:p>
        </p:txBody>
      </p:sp>
      <p:pic>
        <p:nvPicPr>
          <p:cNvPr id="7" name="Immagin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7"/>
            <a:ext cx="8208911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5773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2060848"/>
            <a:ext cx="9396536" cy="2232248"/>
          </a:xfrm>
        </p:spPr>
        <p:txBody>
          <a:bodyPr>
            <a:normAutofit/>
          </a:bodyPr>
          <a:lstStyle/>
          <a:p>
            <a:endParaRPr lang="it-IT" sz="6000" b="1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-1016" y="116632"/>
            <a:ext cx="914501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endParaRPr lang="it-IT" sz="6000" dirty="0">
              <a:solidFill>
                <a:prstClr val="black"/>
              </a:solidFill>
            </a:endParaRPr>
          </a:p>
        </p:txBody>
      </p:sp>
      <p:pic>
        <p:nvPicPr>
          <p:cNvPr id="7" name="Immagin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7"/>
            <a:ext cx="8136903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6683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64566">
            <a:off x="179511" y="1412776"/>
            <a:ext cx="8712969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4411216" cy="838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it-IT" sz="4400" b="1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Lo scenario</a:t>
            </a:r>
            <a:endParaRPr lang="it-IT" sz="4400" b="1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1554162"/>
            <a:ext cx="858768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b="1" dirty="0" smtClean="0">
                <a:solidFill>
                  <a:schemeClr val="tx1"/>
                </a:solidFill>
              </a:rPr>
              <a:t>Le nuove tecnologie NON sostituiscono l’apporto del fattore LAVORO ma modificano le caratteristiche aumentando la sua rilevanza</a:t>
            </a:r>
          </a:p>
          <a:p>
            <a:pPr marL="0" indent="0">
              <a:buNone/>
            </a:pPr>
            <a:endParaRPr lang="it-IT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b="1" dirty="0" smtClean="0">
                <a:solidFill>
                  <a:schemeClr val="tx1"/>
                </a:solidFill>
              </a:rPr>
              <a:t>le nuove tecnologie sono sempre più dipendenti dall’uomo</a:t>
            </a:r>
          </a:p>
          <a:p>
            <a:pPr marL="0" indent="0">
              <a:buNone/>
            </a:pPr>
            <a:endParaRPr lang="it-IT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b="1" dirty="0" smtClean="0">
                <a:solidFill>
                  <a:schemeClr val="tx1"/>
                </a:solidFill>
              </a:rPr>
              <a:t>Le competenze che servono per governare i processi sono scarse</a:t>
            </a:r>
          </a:p>
          <a:p>
            <a:pPr marL="0" indent="0">
              <a:buNone/>
            </a:pPr>
            <a:endParaRPr lang="it-IT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b="1" dirty="0" smtClean="0">
                <a:solidFill>
                  <a:schemeClr val="tx1"/>
                </a:solidFill>
              </a:rPr>
              <a:t>La formazione di base (scolastica) non è adeguata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226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6800" cy="838200"/>
          </a:xfrm>
        </p:spPr>
        <p:txBody>
          <a:bodyPr>
            <a:normAutofit/>
          </a:bodyPr>
          <a:lstStyle/>
          <a:p>
            <a:r>
              <a:rPr lang="it-IT" sz="4400" b="1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La conseguenza</a:t>
            </a:r>
            <a:endParaRPr lang="it-IT" sz="4400" b="1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sz="4400" b="1" dirty="0" smtClean="0">
                <a:solidFill>
                  <a:schemeClr val="tx1"/>
                </a:solidFill>
              </a:rPr>
              <a:t>L’inversione della posizione dominante</a:t>
            </a:r>
          </a:p>
          <a:p>
            <a:pPr marL="0" indent="0">
              <a:buNone/>
            </a:pPr>
            <a:endParaRPr lang="it-IT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it-IT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sz="4400" b="1" dirty="0" smtClean="0">
                <a:solidFill>
                  <a:schemeClr val="tx1"/>
                </a:solidFill>
              </a:rPr>
              <a:t>Chi chiede competenze è in una condizione di inferiorità verso chi le offre (o potrebbe fornirle in futuro)</a:t>
            </a:r>
            <a:endParaRPr lang="it-IT" sz="44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64566">
            <a:off x="3358824" y="2686840"/>
            <a:ext cx="5534418" cy="2424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  <p:extLst>
      <p:ext uri="{BB962C8B-B14F-4D97-AF65-F5344CB8AC3E}">
        <p14:creationId xmlns:p14="http://schemas.microsoft.com/office/powerpoint/2010/main" xmlns="" val="177344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Nuovi approcci alla RICERCA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b="1" dirty="0" smtClean="0"/>
              <a:t>Collaborazione con il sistema formativo (ad ogni livello di istruzione) investendo </a:t>
            </a:r>
            <a:r>
              <a:rPr lang="it-IT" b="1" u="sng" dirty="0" smtClean="0"/>
              <a:t>tempo e risorse </a:t>
            </a:r>
            <a:r>
              <a:rPr lang="it-IT" b="1" dirty="0" smtClean="0"/>
              <a:t>nella funzione «sociale» dell’impresa.</a:t>
            </a:r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r>
              <a:rPr lang="it-IT" b="1" dirty="0" smtClean="0"/>
              <a:t>Utilizzo di </a:t>
            </a:r>
            <a:r>
              <a:rPr lang="it-IT" b="1" u="sng" dirty="0" smtClean="0"/>
              <a:t>nuove</a:t>
            </a:r>
            <a:r>
              <a:rPr lang="it-IT" b="1" dirty="0" smtClean="0"/>
              <a:t> piattaforme di </a:t>
            </a:r>
            <a:r>
              <a:rPr lang="it-IT" b="1" dirty="0" err="1" smtClean="0"/>
              <a:t>recruitment</a:t>
            </a:r>
            <a:r>
              <a:rPr lang="it-IT" b="1" dirty="0" smtClean="0"/>
              <a:t>; social network - </a:t>
            </a:r>
            <a:r>
              <a:rPr lang="it-IT" b="1" dirty="0" err="1" smtClean="0"/>
              <a:t>placement</a:t>
            </a:r>
            <a:r>
              <a:rPr lang="it-IT" b="1" dirty="0" smtClean="0"/>
              <a:t> universitari)</a:t>
            </a:r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r>
              <a:rPr lang="it-IT" b="1" dirty="0" smtClean="0"/>
              <a:t>Allargamento delle aree di ricerca (formative, geografiche, </a:t>
            </a:r>
            <a:r>
              <a:rPr lang="it-IT" b="1" u="sng" dirty="0" smtClean="0"/>
              <a:t>di genere </a:t>
            </a:r>
          </a:p>
          <a:p>
            <a:pPr marL="0" indent="0">
              <a:buNone/>
            </a:pPr>
            <a:r>
              <a:rPr lang="it-IT" b="1" dirty="0" smtClean="0"/>
              <a:t>“</a:t>
            </a:r>
            <a:r>
              <a:rPr lang="it-IT" b="1" dirty="0" smtClean="0">
                <a:solidFill>
                  <a:srgbClr val="FF0000"/>
                </a:solidFill>
              </a:rPr>
              <a:t>laureati ingegneria nel 2015 </a:t>
            </a:r>
            <a:r>
              <a:rPr lang="it-IT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it-IT" b="1" dirty="0" smtClean="0">
                <a:solidFill>
                  <a:srgbClr val="FF0000"/>
                </a:solidFill>
              </a:rPr>
              <a:t>1 su 3 è donna</a:t>
            </a:r>
            <a:r>
              <a:rPr lang="it-IT" b="1" dirty="0" smtClean="0"/>
              <a:t>”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86579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Nuovi approcci di VALUTAZIONE e SELEZIONE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b="1" dirty="0" smtClean="0"/>
              <a:t>Agevolazione dei contatti (</a:t>
            </a:r>
            <a:r>
              <a:rPr lang="it-IT" b="1" dirty="0" err="1" smtClean="0"/>
              <a:t>skype</a:t>
            </a:r>
            <a:r>
              <a:rPr lang="it-IT" b="1" dirty="0" smtClean="0"/>
              <a:t>)</a:t>
            </a:r>
          </a:p>
          <a:p>
            <a:pPr marL="0" indent="0">
              <a:buNone/>
            </a:pPr>
            <a:r>
              <a:rPr lang="it-IT" b="1" dirty="0" smtClean="0"/>
              <a:t>Chiarezza e precisione nella definizione dei ruoli e percorsi professionali</a:t>
            </a:r>
          </a:p>
          <a:p>
            <a:pPr marL="0" indent="0">
              <a:buNone/>
            </a:pPr>
            <a:r>
              <a:rPr lang="it-IT" b="1" dirty="0" smtClean="0"/>
              <a:t>Strutturazione dei protocolli di valutazione OGGETTIVI (percorsi di valutazione scientifici).</a:t>
            </a:r>
          </a:p>
          <a:p>
            <a:pPr marL="0" indent="0">
              <a:buNone/>
            </a:pPr>
            <a:r>
              <a:rPr lang="it-IT" b="1" dirty="0" smtClean="0"/>
              <a:t>Rispetto dei tempi e dei feedback</a:t>
            </a:r>
          </a:p>
          <a:p>
            <a:pPr marL="0" indent="0">
              <a:buNone/>
            </a:pPr>
            <a:r>
              <a:rPr lang="it-IT" b="1" dirty="0" smtClean="0"/>
              <a:t>Coraggio nelle tipologie di contatto e nel trattamento (non necessariamente) economico</a:t>
            </a:r>
          </a:p>
        </p:txBody>
      </p:sp>
    </p:spTree>
    <p:extLst>
      <p:ext uri="{BB962C8B-B14F-4D97-AF65-F5344CB8AC3E}">
        <p14:creationId xmlns:p14="http://schemas.microsoft.com/office/powerpoint/2010/main" xmlns="" val="84844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La PMI 4.0 deve essere AFFASCINANTE</a:t>
            </a:r>
            <a:br>
              <a:rPr lang="it-IT" dirty="0" smtClean="0"/>
            </a:b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276872"/>
            <a:ext cx="8964488" cy="4283468"/>
          </a:xfrm>
          <a:prstGeom prst="rect">
            <a:avLst/>
          </a:prstGeom>
        </p:spPr>
      </p:pic>
      <p:sp>
        <p:nvSpPr>
          <p:cNvPr id="3076" name="AutoShape 4" descr="Risultati immagini per sole 24 o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077" name="Picture 5" descr="C:\Users\Lucchini\Desktop\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836712"/>
            <a:ext cx="3352800" cy="1362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9711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Nuovi approcci di VALUTAZIONE e SELEZIONE …4.0!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dal candidato </a:t>
            </a:r>
            <a:r>
              <a:rPr lang="it-IT" b="1" dirty="0" smtClean="0">
                <a:solidFill>
                  <a:srgbClr val="FF0000"/>
                </a:solidFill>
              </a:rPr>
              <a:t>“SVEGLIO”…</a:t>
            </a:r>
          </a:p>
          <a:p>
            <a:pPr>
              <a:buNone/>
            </a:pPr>
            <a:r>
              <a:rPr lang="it-IT" dirty="0" smtClean="0"/>
              <a:t>… si capisce subito da come stringe la mano</a:t>
            </a:r>
          </a:p>
          <a:p>
            <a:endParaRPr lang="it-IT" dirty="0" smtClean="0"/>
          </a:p>
          <a:p>
            <a:r>
              <a:rPr lang="it-IT" dirty="0" smtClean="0">
                <a:sym typeface="Wingdings" pitchFamily="2" charset="2"/>
              </a:rPr>
              <a:t> </a:t>
            </a:r>
            <a:r>
              <a:rPr lang="it-IT" dirty="0" smtClean="0"/>
              <a:t> al candidato </a:t>
            </a:r>
            <a:r>
              <a:rPr lang="it-IT" b="1" dirty="0" smtClean="0">
                <a:solidFill>
                  <a:srgbClr val="FF0000"/>
                </a:solidFill>
              </a:rPr>
              <a:t>“CAPACE”</a:t>
            </a:r>
          </a:p>
          <a:p>
            <a:pPr lvl="2">
              <a:buFont typeface="Courier New" pitchFamily="49" charset="0"/>
              <a:buChar char="o"/>
            </a:pPr>
            <a:r>
              <a:rPr lang="it-IT" sz="4000" dirty="0" smtClean="0">
                <a:sym typeface="Wingdings" pitchFamily="2" charset="2"/>
              </a:rPr>
              <a:t>Tempo</a:t>
            </a:r>
          </a:p>
          <a:p>
            <a:pPr lvl="2">
              <a:buFont typeface="Courier New" pitchFamily="49" charset="0"/>
              <a:buChar char="o"/>
            </a:pPr>
            <a:r>
              <a:rPr lang="it-IT" sz="4000" dirty="0" smtClean="0">
                <a:sym typeface="Wingdings" pitchFamily="2" charset="2"/>
              </a:rPr>
              <a:t>Strumenti &amp; Metodi</a:t>
            </a:r>
          </a:p>
          <a:p>
            <a:endParaRPr lang="it-IT" dirty="0" smtClean="0">
              <a:sym typeface="Wingdings" pitchFamily="2" charset="2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4491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64566">
            <a:off x="179511" y="1412776"/>
            <a:ext cx="8712969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dirty="0" smtClean="0">
              <a:solidFill>
                <a:schemeClr val="bg1"/>
              </a:solidFill>
            </a:endParaRPr>
          </a:p>
        </p:txBody>
      </p:sp>
      <p:pic>
        <p:nvPicPr>
          <p:cNvPr id="4" name="Picture 2" descr="Risultati immagini per bill ga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653769" cy="5722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In ogni lavoratore “esperto” c’e un giovane che ha saputo imparare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3068960"/>
            <a:ext cx="8229600" cy="13967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6000" dirty="0" smtClean="0"/>
              <a:t>…. e una azienda che ha saputo </a:t>
            </a:r>
            <a:r>
              <a:rPr lang="it-IT" sz="6000" dirty="0" err="1" smtClean="0"/>
              <a:t>insegnare…</a:t>
            </a:r>
            <a:r>
              <a:rPr lang="it-IT" sz="6000" dirty="0" smtClean="0"/>
              <a:t>.</a:t>
            </a:r>
            <a:endParaRPr lang="it-IT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8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64566">
            <a:off x="1216421" y="1775548"/>
            <a:ext cx="6992670" cy="3062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 rot="1208195">
            <a:off x="1000559" y="3256882"/>
            <a:ext cx="7128792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Piano INDUSTRY …. </a:t>
            </a:r>
            <a:r>
              <a:rPr lang="it-IT" sz="6000" dirty="0" smtClean="0"/>
              <a:t>0.0</a:t>
            </a:r>
            <a:endParaRPr lang="it-IT" sz="6000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979712" y="260648"/>
          <a:ext cx="5472608" cy="6597352"/>
        </p:xfrm>
        <a:graphic>
          <a:graphicData uri="http://schemas.openxmlformats.org/presentationml/2006/ole">
            <p:oleObj spid="_x0000_s1027" name="Acrobat Document" r:id="rId4" imgW="5505281" imgH="784836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8229600" cy="851520"/>
          </a:xfrm>
        </p:spPr>
        <p:txBody>
          <a:bodyPr>
            <a:noAutofit/>
          </a:bodyPr>
          <a:lstStyle/>
          <a:p>
            <a:r>
              <a:rPr lang="it-IT" sz="9600" dirty="0" smtClean="0"/>
              <a:t>Grazie!!</a:t>
            </a:r>
            <a:endParaRPr lang="it-IT" sz="9600" dirty="0"/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1475656" y="1988840"/>
            <a:ext cx="6400800" cy="1752600"/>
          </a:xfrm>
        </p:spPr>
        <p:txBody>
          <a:bodyPr>
            <a:normAutofit/>
          </a:bodyPr>
          <a:lstStyle/>
          <a:p>
            <a:r>
              <a:rPr lang="it-IT" sz="5400" dirty="0" smtClean="0"/>
              <a:t>Per la vostra attenzione</a:t>
            </a:r>
            <a:endParaRPr lang="it-IT" sz="5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573016"/>
            <a:ext cx="2267694" cy="306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676456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971600" y="1556792"/>
            <a:ext cx="6912768" cy="415498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rgbClr val="FFFF00"/>
                </a:solidFill>
              </a:rPr>
              <a:t>1000 </a:t>
            </a:r>
            <a:r>
              <a:rPr lang="it-IT" sz="4400" dirty="0" smtClean="0">
                <a:solidFill>
                  <a:srgbClr val="FFFF00"/>
                </a:solidFill>
                <a:sym typeface="Wingdings" pitchFamily="2" charset="2"/>
              </a:rPr>
              <a:t> 2500 costo = </a:t>
            </a:r>
          </a:p>
          <a:p>
            <a:r>
              <a:rPr lang="it-IT" sz="4400" dirty="0" smtClean="0">
                <a:solidFill>
                  <a:srgbClr val="FFFF00"/>
                </a:solidFill>
                <a:sym typeface="Wingdings" pitchFamily="2" charset="2"/>
              </a:rPr>
              <a:t>recupero fiscale 50% = 1250</a:t>
            </a:r>
          </a:p>
          <a:p>
            <a:endParaRPr lang="it-IT" sz="4400" dirty="0" smtClean="0">
              <a:solidFill>
                <a:srgbClr val="FFFF00"/>
              </a:solidFill>
              <a:sym typeface="Wingdings" pitchFamily="2" charset="2"/>
            </a:endParaRPr>
          </a:p>
          <a:p>
            <a:r>
              <a:rPr lang="it-IT" sz="4400" dirty="0" smtClean="0">
                <a:solidFill>
                  <a:srgbClr val="FFFF00"/>
                </a:solidFill>
                <a:sym typeface="Wingdings" pitchFamily="2" charset="2"/>
              </a:rPr>
              <a:t>Ritorno = </a:t>
            </a:r>
          </a:p>
          <a:p>
            <a:r>
              <a:rPr lang="it-IT" sz="4400" dirty="0" smtClean="0">
                <a:solidFill>
                  <a:srgbClr val="FFFF00"/>
                </a:solidFill>
                <a:sym typeface="Wingdings" pitchFamily="2" charset="2"/>
              </a:rPr>
              <a:t>IVESTIMENTO + 250 </a:t>
            </a:r>
            <a:endParaRPr lang="it-IT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548680"/>
            <a:ext cx="6408712" cy="27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827584" y="3789040"/>
            <a:ext cx="5184576" cy="2339102"/>
          </a:xfrm>
          <a:prstGeom prst="rect">
            <a:avLst/>
          </a:prstGeom>
          <a:noFill/>
          <a:ln>
            <a:solidFill>
              <a:schemeClr val="accent1"/>
            </a:solidFill>
          </a:ln>
          <a:scene3d>
            <a:camera prst="perspectiveContrastingRightFacing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chemeClr val="accent2">
                    <a:lumMod val="75000"/>
                  </a:schemeClr>
                </a:solidFill>
              </a:rPr>
              <a:t>La gestione del personale: </a:t>
            </a:r>
          </a:p>
          <a:p>
            <a:pPr>
              <a:buFont typeface="Arial" pitchFamily="34" charset="0"/>
              <a:buChar char="•"/>
            </a:pPr>
            <a:r>
              <a:rPr lang="it-IT" sz="3200" b="1" dirty="0" smtClean="0">
                <a:solidFill>
                  <a:schemeClr val="accent2">
                    <a:lumMod val="75000"/>
                  </a:schemeClr>
                </a:solidFill>
              </a:rPr>
              <a:t>Ricerca</a:t>
            </a:r>
          </a:p>
          <a:p>
            <a:pPr>
              <a:buFont typeface="Arial" pitchFamily="34" charset="0"/>
              <a:buChar char="•"/>
            </a:pPr>
            <a:r>
              <a:rPr lang="it-IT" sz="3200" b="1" dirty="0" smtClean="0">
                <a:solidFill>
                  <a:schemeClr val="accent2">
                    <a:lumMod val="75000"/>
                  </a:schemeClr>
                </a:solidFill>
              </a:rPr>
              <a:t>Selezione</a:t>
            </a:r>
          </a:p>
          <a:p>
            <a:pPr>
              <a:buFont typeface="Arial" pitchFamily="34" charset="0"/>
              <a:buChar char="•"/>
            </a:pPr>
            <a:r>
              <a:rPr lang="it-IT" sz="3200" b="1" dirty="0" smtClean="0">
                <a:solidFill>
                  <a:schemeClr val="accent2">
                    <a:lumMod val="75000"/>
                  </a:schemeClr>
                </a:solidFill>
              </a:rPr>
              <a:t>Fidelizzazione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2060848"/>
            <a:ext cx="9396536" cy="2232248"/>
          </a:xfrm>
        </p:spPr>
        <p:txBody>
          <a:bodyPr>
            <a:normAutofit/>
          </a:bodyPr>
          <a:lstStyle/>
          <a:p>
            <a:endParaRPr lang="it-IT" sz="6000" b="1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-1016" y="116632"/>
            <a:ext cx="914501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Immagin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4664"/>
            <a:ext cx="7416823" cy="590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2060848"/>
            <a:ext cx="9396536" cy="2232248"/>
          </a:xfrm>
        </p:spPr>
        <p:txBody>
          <a:bodyPr>
            <a:normAutofit/>
          </a:bodyPr>
          <a:lstStyle/>
          <a:p>
            <a:endParaRPr lang="it-IT" sz="6000" b="1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-1016" y="116632"/>
            <a:ext cx="914501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endParaRPr lang="it-IT" sz="6000" dirty="0">
              <a:solidFill>
                <a:prstClr val="black"/>
              </a:solidFill>
            </a:endParaRPr>
          </a:p>
        </p:txBody>
      </p:sp>
      <p:pic>
        <p:nvPicPr>
          <p:cNvPr id="5" name="Immagin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1"/>
            <a:ext cx="7848871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5946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2060848"/>
            <a:ext cx="9396536" cy="2232248"/>
          </a:xfrm>
        </p:spPr>
        <p:txBody>
          <a:bodyPr>
            <a:normAutofit/>
          </a:bodyPr>
          <a:lstStyle/>
          <a:p>
            <a:endParaRPr lang="it-IT" sz="6000" b="1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-1016" y="116632"/>
            <a:ext cx="914501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endParaRPr lang="it-IT" sz="6000" dirty="0">
              <a:solidFill>
                <a:prstClr val="black"/>
              </a:solidFill>
            </a:endParaRPr>
          </a:p>
        </p:txBody>
      </p:sp>
      <p:pic>
        <p:nvPicPr>
          <p:cNvPr id="7" name="Immagin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7"/>
            <a:ext cx="8208911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741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2060848"/>
            <a:ext cx="9396536" cy="2232248"/>
          </a:xfrm>
        </p:spPr>
        <p:txBody>
          <a:bodyPr>
            <a:normAutofit/>
          </a:bodyPr>
          <a:lstStyle/>
          <a:p>
            <a:endParaRPr lang="it-IT" sz="6000" b="1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-1016" y="116632"/>
            <a:ext cx="914501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endParaRPr lang="it-IT" sz="6000" dirty="0">
              <a:solidFill>
                <a:prstClr val="black"/>
              </a:solidFill>
            </a:endParaRPr>
          </a:p>
        </p:txBody>
      </p:sp>
      <p:pic>
        <p:nvPicPr>
          <p:cNvPr id="5" name="Immagin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6660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realtà dei numeri…..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2780928"/>
            <a:ext cx="7848872" cy="3744416"/>
          </a:xfrm>
          <a:solidFill>
            <a:srgbClr val="FFCC99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Lauree in Italia, la metà della media Ocse.</a:t>
            </a:r>
            <a:r>
              <a:rPr lang="it-IT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L'Italia registra appena il 18% di laureati, contro il 37% della media nella zona Ocse: il dato più basso dopo quello del Messico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it-IT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Svizzera è al 41 per cento, Stati Uniti e Regno Unito al 46 per cento. </a:t>
            </a:r>
            <a:endParaRPr lang="it-IT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....Inoltre, </a:t>
            </a:r>
            <a:r>
              <a:rPr lang="it-IT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 titoli in Italia si concentrano in facoltà (ben il 30 per cento) che il mercato del lavoro non riesce a valorizzare: Lettere, Scienze politiche, Sociologia, Scienze della comunicazione, Formazione 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artistica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76672"/>
            <a:ext cx="56483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2689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Vertice">
  <a:themeElements>
    <a:clrScheme name="Ve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e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e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rra">
  <a:themeElements>
    <a:clrScheme name="Tramont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 cla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amont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857</TotalTime>
  <Words>404</Words>
  <Application>Microsoft Office PowerPoint</Application>
  <PresentationFormat>Presentazione su schermo (4:3)</PresentationFormat>
  <Paragraphs>57</Paragraphs>
  <Slides>23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4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8" baseType="lpstr">
      <vt:lpstr>Vertice</vt:lpstr>
      <vt:lpstr>Terra</vt:lpstr>
      <vt:lpstr>Equinozio</vt:lpstr>
      <vt:lpstr>Metro</vt:lpstr>
      <vt:lpstr>Acrobat Document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La realtà dei numeri…..</vt:lpstr>
      <vt:lpstr>Diapositiva 10</vt:lpstr>
      <vt:lpstr>Diapositiva 11</vt:lpstr>
      <vt:lpstr>Diapositiva 12</vt:lpstr>
      <vt:lpstr>Diapositiva 13</vt:lpstr>
      <vt:lpstr>Lo scenario</vt:lpstr>
      <vt:lpstr>La conseguenza</vt:lpstr>
      <vt:lpstr>Nuovi approcci alla RICERCA</vt:lpstr>
      <vt:lpstr>Nuovi approcci di VALUTAZIONE e SELEZIONE</vt:lpstr>
      <vt:lpstr>La PMI 4.0 deve essere AFFASCINANTE </vt:lpstr>
      <vt:lpstr>Nuovi approcci di VALUTAZIONE e SELEZIONE …4.0!</vt:lpstr>
      <vt:lpstr>Diapositiva 20</vt:lpstr>
      <vt:lpstr>In ogni lavoratore “esperto” c’e un giovane che ha saputo imparare </vt:lpstr>
      <vt:lpstr>Diapositiva 22</vt:lpstr>
      <vt:lpstr>Grazie!!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Psicologia</dc:creator>
  <cp:lastModifiedBy>Lucchini</cp:lastModifiedBy>
  <cp:revision>104</cp:revision>
  <dcterms:created xsi:type="dcterms:W3CDTF">2017-04-11T08:55:05Z</dcterms:created>
  <dcterms:modified xsi:type="dcterms:W3CDTF">2018-01-23T15:07:56Z</dcterms:modified>
</cp:coreProperties>
</file>